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5" r:id="rId7"/>
    <p:sldId id="262" r:id="rId8"/>
    <p:sldId id="263" r:id="rId9"/>
    <p:sldId id="264" r:id="rId10"/>
    <p:sldId id="271" r:id="rId11"/>
    <p:sldId id="268" r:id="rId12"/>
    <p:sldId id="269" r:id="rId13"/>
    <p:sldId id="270" r:id="rId1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34" autoAdjust="0"/>
    <p:restoredTop sz="84852" autoAdjust="0"/>
  </p:normalViewPr>
  <p:slideViewPr>
    <p:cSldViewPr>
      <p:cViewPr varScale="1">
        <p:scale>
          <a:sx n="45" d="100"/>
          <a:sy n="45" d="100"/>
        </p:scale>
        <p:origin x="1236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C4765-1967-4046-92E7-C9D4345D4737}" type="datetimeFigureOut">
              <a:rPr lang="fr-FR" smtClean="0"/>
              <a:t>22/09/2018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D009B-6EAE-48BB-BC01-4A7C92F3C2A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882700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C4765-1967-4046-92E7-C9D4345D4737}" type="datetimeFigureOut">
              <a:rPr lang="fr-FR" smtClean="0"/>
              <a:t>22/09/2018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D009B-6EAE-48BB-BC01-4A7C92F3C2A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353770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C4765-1967-4046-92E7-C9D4345D4737}" type="datetimeFigureOut">
              <a:rPr lang="fr-FR" smtClean="0"/>
              <a:t>22/09/2018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D009B-6EAE-48BB-BC01-4A7C92F3C2A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631910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C4765-1967-4046-92E7-C9D4345D4737}" type="datetimeFigureOut">
              <a:rPr lang="fr-FR" smtClean="0"/>
              <a:t>22/09/2018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D009B-6EAE-48BB-BC01-4A7C92F3C2A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531711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C4765-1967-4046-92E7-C9D4345D4737}" type="datetimeFigureOut">
              <a:rPr lang="fr-FR" smtClean="0"/>
              <a:t>22/09/2018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D009B-6EAE-48BB-BC01-4A7C92F3C2A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18990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C4765-1967-4046-92E7-C9D4345D4737}" type="datetimeFigureOut">
              <a:rPr lang="fr-FR" smtClean="0"/>
              <a:t>22/09/2018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D009B-6EAE-48BB-BC01-4A7C92F3C2A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045636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C4765-1967-4046-92E7-C9D4345D4737}" type="datetimeFigureOut">
              <a:rPr lang="fr-FR" smtClean="0"/>
              <a:t>22/09/2018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D009B-6EAE-48BB-BC01-4A7C92F3C2A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806030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C4765-1967-4046-92E7-C9D4345D4737}" type="datetimeFigureOut">
              <a:rPr lang="fr-FR" smtClean="0"/>
              <a:t>22/09/2018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D009B-6EAE-48BB-BC01-4A7C92F3C2A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139363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C4765-1967-4046-92E7-C9D4345D4737}" type="datetimeFigureOut">
              <a:rPr lang="fr-FR" smtClean="0"/>
              <a:t>22/09/2018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D009B-6EAE-48BB-BC01-4A7C92F3C2A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124910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C4765-1967-4046-92E7-C9D4345D4737}" type="datetimeFigureOut">
              <a:rPr lang="fr-FR" smtClean="0"/>
              <a:t>22/09/2018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D009B-6EAE-48BB-BC01-4A7C92F3C2A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405039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C4765-1967-4046-92E7-C9D4345D4737}" type="datetimeFigureOut">
              <a:rPr lang="fr-FR" smtClean="0"/>
              <a:t>22/09/2018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D009B-6EAE-48BB-BC01-4A7C92F3C2A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659586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7C4765-1967-4046-92E7-C9D4345D4737}" type="datetimeFigureOut">
              <a:rPr lang="fr-FR" smtClean="0"/>
              <a:t>22/09/2018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7D009B-6EAE-48BB-BC01-4A7C92F3C2A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595465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reperes.cp-ce1.org/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Connecteur droit 14"/>
          <p:cNvCxnSpPr/>
          <p:nvPr/>
        </p:nvCxnSpPr>
        <p:spPr>
          <a:xfrm>
            <a:off x="755576" y="2800207"/>
            <a:ext cx="7776864" cy="0"/>
          </a:xfrm>
          <a:prstGeom prst="line">
            <a:avLst/>
          </a:prstGeom>
          <a:ln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ZoneTexte 4"/>
          <p:cNvSpPr txBox="1"/>
          <p:nvPr/>
        </p:nvSpPr>
        <p:spPr>
          <a:xfrm>
            <a:off x="467544" y="962725"/>
            <a:ext cx="8208912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dirty="0">
                <a:solidFill>
                  <a:schemeClr val="accent1">
                    <a:lumMod val="75000"/>
                  </a:schemeClr>
                </a:solidFill>
                <a:latin typeface="Agency FB" panose="020B0503020202020204" pitchFamily="34" charset="0"/>
              </a:rPr>
              <a:t>Portail de saisie et de restitution</a:t>
            </a:r>
          </a:p>
          <a:p>
            <a:pPr algn="ctr"/>
            <a:r>
              <a:rPr lang="fr-FR" sz="2400" dirty="0">
                <a:solidFill>
                  <a:schemeClr val="accent1">
                    <a:lumMod val="75000"/>
                  </a:schemeClr>
                </a:solidFill>
                <a:latin typeface="Agency FB" panose="020B0503020202020204" pitchFamily="34" charset="0"/>
              </a:rPr>
              <a:t>Evaluations « Repères CP-CE1 »</a:t>
            </a:r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3776" y="2346147"/>
            <a:ext cx="914528" cy="914528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712" y="2343892"/>
            <a:ext cx="984319" cy="984319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1047" y="2309255"/>
            <a:ext cx="981904" cy="981904"/>
          </a:xfrm>
          <a:prstGeom prst="rect">
            <a:avLst/>
          </a:prstGeom>
        </p:spPr>
      </p:pic>
      <p:pic>
        <p:nvPicPr>
          <p:cNvPr id="13" name="Image 1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9057" y="5733256"/>
            <a:ext cx="2305885" cy="737883"/>
          </a:xfrm>
          <a:prstGeom prst="rect">
            <a:avLst/>
          </a:prstGeom>
        </p:spPr>
      </p:pic>
      <p:sp>
        <p:nvSpPr>
          <p:cNvPr id="2" name="ZoneTexte 1">
            <a:extLst>
              <a:ext uri="{FF2B5EF4-FFF2-40B4-BE49-F238E27FC236}">
                <a16:creationId xmlns:a16="http://schemas.microsoft.com/office/drawing/2014/main" id="{4EBB02F1-21FA-0844-9E76-EDE0BFAF6A2F}"/>
              </a:ext>
            </a:extLst>
          </p:cNvPr>
          <p:cNvSpPr txBox="1"/>
          <p:nvPr/>
        </p:nvSpPr>
        <p:spPr>
          <a:xfrm>
            <a:off x="2843808" y="3819163"/>
            <a:ext cx="34563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>
                <a:solidFill>
                  <a:schemeClr val="tx2"/>
                </a:solidFill>
                <a:latin typeface="Agency FB" panose="020B0503020202020204" pitchFamily="34" charset="77"/>
              </a:rPr>
              <a:t>Accès directeur</a:t>
            </a:r>
          </a:p>
        </p:txBody>
      </p:sp>
    </p:spTree>
    <p:extLst>
      <p:ext uri="{BB962C8B-B14F-4D97-AF65-F5344CB8AC3E}">
        <p14:creationId xmlns:p14="http://schemas.microsoft.com/office/powerpoint/2010/main" val="145654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23528" y="4221088"/>
            <a:ext cx="8229600" cy="1728192"/>
          </a:xfrm>
        </p:spPr>
        <p:txBody>
          <a:bodyPr>
            <a:normAutofit/>
          </a:bodyPr>
          <a:lstStyle/>
          <a:p>
            <a:pPr algn="l"/>
            <a:r>
              <a:rPr lang="fr-FR" sz="2000" dirty="0"/>
              <a:t>Il est possible d’ajouter une classe manuellement, mais elle sera alors complètement indépendante de ONDE. </a:t>
            </a:r>
            <a:br>
              <a:rPr lang="fr-FR" sz="2000" dirty="0"/>
            </a:br>
            <a:br>
              <a:rPr lang="fr-FR" sz="2000" dirty="0"/>
            </a:br>
            <a:r>
              <a:rPr lang="fr-FR" sz="2000" dirty="0"/>
              <a:t>Nous vous conseillons de mettre à jour ONDE puis d’attendre le lendemain afin que les modifications soient prises en compte.</a:t>
            </a: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32656"/>
            <a:ext cx="8229600" cy="3694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Connecteur droit 4">
            <a:extLst>
              <a:ext uri="{FF2B5EF4-FFF2-40B4-BE49-F238E27FC236}">
                <a16:creationId xmlns:a16="http://schemas.microsoft.com/office/drawing/2014/main" id="{697F15C0-D7F3-D34D-B387-0653309FCC25}"/>
              </a:ext>
            </a:extLst>
          </p:cNvPr>
          <p:cNvCxnSpPr/>
          <p:nvPr/>
        </p:nvCxnSpPr>
        <p:spPr>
          <a:xfrm>
            <a:off x="3059832" y="5517232"/>
            <a:ext cx="2088232" cy="0"/>
          </a:xfrm>
          <a:prstGeom prst="line">
            <a:avLst/>
          </a:prstGeom>
          <a:ln w="38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9583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1008583"/>
            <a:ext cx="5277943" cy="39325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ZoneTexte 4"/>
          <p:cNvSpPr txBox="1"/>
          <p:nvPr/>
        </p:nvSpPr>
        <p:spPr>
          <a:xfrm>
            <a:off x="437161" y="5325015"/>
            <a:ext cx="831272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dirty="0"/>
              <a:t>Dans l’onglet « Elèves », vous trouverez un récapitulatif des élèves de l’école concernés par l’évaluation :</a:t>
            </a:r>
          </a:p>
          <a:p>
            <a:pPr marL="285750" indent="-285750" algn="just">
              <a:buFontTx/>
              <a:buChar char="-"/>
            </a:pPr>
            <a:r>
              <a:rPr lang="fr-FR" dirty="0"/>
              <a:t>Identifiant (les noms et prénoms issus de ONDE associé à un code informatique neutre)</a:t>
            </a:r>
          </a:p>
          <a:p>
            <a:pPr marL="285750" indent="-285750" algn="just">
              <a:buFontTx/>
              <a:buChar char="-"/>
            </a:pPr>
            <a:r>
              <a:rPr lang="fr-FR" dirty="0"/>
              <a:t>Classe</a:t>
            </a:r>
          </a:p>
        </p:txBody>
      </p:sp>
      <p:cxnSp>
        <p:nvCxnSpPr>
          <p:cNvPr id="3" name="Connecteur droit 2">
            <a:extLst>
              <a:ext uri="{FF2B5EF4-FFF2-40B4-BE49-F238E27FC236}">
                <a16:creationId xmlns:a16="http://schemas.microsoft.com/office/drawing/2014/main" id="{697F15C0-D7F3-D34D-B387-0653309FCC25}"/>
              </a:ext>
            </a:extLst>
          </p:cNvPr>
          <p:cNvCxnSpPr>
            <a:cxnSpLocks/>
          </p:cNvCxnSpPr>
          <p:nvPr/>
        </p:nvCxnSpPr>
        <p:spPr>
          <a:xfrm>
            <a:off x="1115616" y="5661248"/>
            <a:ext cx="1512168" cy="0"/>
          </a:xfrm>
          <a:prstGeom prst="line">
            <a:avLst/>
          </a:prstGeom>
          <a:ln w="38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Ellipse 5">
            <a:extLst>
              <a:ext uri="{FF2B5EF4-FFF2-40B4-BE49-F238E27FC236}">
                <a16:creationId xmlns:a16="http://schemas.microsoft.com/office/drawing/2014/main" id="{5C6139EA-396D-D646-BB1E-2CD8944AEDCD}"/>
              </a:ext>
            </a:extLst>
          </p:cNvPr>
          <p:cNvSpPr/>
          <p:nvPr/>
        </p:nvSpPr>
        <p:spPr>
          <a:xfrm>
            <a:off x="1907704" y="1700808"/>
            <a:ext cx="288032" cy="288032"/>
          </a:xfrm>
          <a:prstGeom prst="ellipse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Flèche vers la droite 6">
            <a:extLst>
              <a:ext uri="{FF2B5EF4-FFF2-40B4-BE49-F238E27FC236}">
                <a16:creationId xmlns:a16="http://schemas.microsoft.com/office/drawing/2014/main" id="{5E938154-354E-3147-9BFC-42AF1548238F}"/>
              </a:ext>
            </a:extLst>
          </p:cNvPr>
          <p:cNvSpPr/>
          <p:nvPr/>
        </p:nvSpPr>
        <p:spPr>
          <a:xfrm>
            <a:off x="1396478" y="1700808"/>
            <a:ext cx="360040" cy="288032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92173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7519" y="980728"/>
            <a:ext cx="5248275" cy="392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ZoneTexte 4"/>
          <p:cNvSpPr txBox="1"/>
          <p:nvPr/>
        </p:nvSpPr>
        <p:spPr>
          <a:xfrm>
            <a:off x="437161" y="5325015"/>
            <a:ext cx="83127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dirty="0"/>
              <a:t>Dans l’onglet « Cahiers d’évaluation », vous trouverez la version numérique des cahiers d’évaluation.</a:t>
            </a:r>
          </a:p>
        </p:txBody>
      </p:sp>
      <p:cxnSp>
        <p:nvCxnSpPr>
          <p:cNvPr id="3" name="Connecteur droit 2">
            <a:extLst>
              <a:ext uri="{FF2B5EF4-FFF2-40B4-BE49-F238E27FC236}">
                <a16:creationId xmlns:a16="http://schemas.microsoft.com/office/drawing/2014/main" id="{697F15C0-D7F3-D34D-B387-0653309FCC25}"/>
              </a:ext>
            </a:extLst>
          </p:cNvPr>
          <p:cNvCxnSpPr>
            <a:cxnSpLocks/>
          </p:cNvCxnSpPr>
          <p:nvPr/>
        </p:nvCxnSpPr>
        <p:spPr>
          <a:xfrm>
            <a:off x="1115616" y="5661248"/>
            <a:ext cx="2880320" cy="0"/>
          </a:xfrm>
          <a:prstGeom prst="line">
            <a:avLst/>
          </a:prstGeom>
          <a:ln w="38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Ellipse 5">
            <a:extLst>
              <a:ext uri="{FF2B5EF4-FFF2-40B4-BE49-F238E27FC236}">
                <a16:creationId xmlns:a16="http://schemas.microsoft.com/office/drawing/2014/main" id="{5C6139EA-396D-D646-BB1E-2CD8944AEDCD}"/>
              </a:ext>
            </a:extLst>
          </p:cNvPr>
          <p:cNvSpPr/>
          <p:nvPr/>
        </p:nvSpPr>
        <p:spPr>
          <a:xfrm>
            <a:off x="1907704" y="1916832"/>
            <a:ext cx="288032" cy="288032"/>
          </a:xfrm>
          <a:prstGeom prst="ellipse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Flèche vers la droite 6">
            <a:extLst>
              <a:ext uri="{FF2B5EF4-FFF2-40B4-BE49-F238E27FC236}">
                <a16:creationId xmlns:a16="http://schemas.microsoft.com/office/drawing/2014/main" id="{5E938154-354E-3147-9BFC-42AF1548238F}"/>
              </a:ext>
            </a:extLst>
          </p:cNvPr>
          <p:cNvSpPr/>
          <p:nvPr/>
        </p:nvSpPr>
        <p:spPr>
          <a:xfrm>
            <a:off x="1396478" y="1916832"/>
            <a:ext cx="360040" cy="288032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23493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39CE5B2-036F-2745-8404-E08AA8BE36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488600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fr-FR" sz="4000" dirty="0">
              <a:solidFill>
                <a:schemeClr val="tx2"/>
              </a:solidFill>
              <a:latin typeface="Agency FB" panose="020B0503020202020204" pitchFamily="34" charset="77"/>
            </a:endParaRPr>
          </a:p>
          <a:p>
            <a:pPr marL="0" indent="0" algn="ctr">
              <a:buNone/>
            </a:pPr>
            <a:r>
              <a:rPr lang="fr-FR" sz="4000" dirty="0">
                <a:solidFill>
                  <a:schemeClr val="tx2"/>
                </a:solidFill>
                <a:latin typeface="Agency FB" panose="020B0503020202020204" pitchFamily="34" charset="77"/>
              </a:rPr>
              <a:t>Vous avez terminé le paramétrage du portail pour votre école.</a:t>
            </a:r>
          </a:p>
          <a:p>
            <a:pPr marL="0" indent="0" algn="ctr">
              <a:buNone/>
            </a:pPr>
            <a:endParaRPr lang="fr-FR" sz="4000" dirty="0">
              <a:solidFill>
                <a:schemeClr val="tx2"/>
              </a:solidFill>
              <a:latin typeface="Agency FB" panose="020B0503020202020204" pitchFamily="34" charset="77"/>
            </a:endParaRPr>
          </a:p>
          <a:p>
            <a:pPr marL="0" indent="0" algn="ctr">
              <a:buNone/>
            </a:pPr>
            <a:r>
              <a:rPr lang="fr-FR" sz="4000" dirty="0">
                <a:solidFill>
                  <a:schemeClr val="tx2"/>
                </a:solidFill>
                <a:latin typeface="Agency FB" panose="020B0503020202020204" pitchFamily="34" charset="77"/>
              </a:rPr>
              <a:t>La saisie peut désormais débuter.</a:t>
            </a:r>
          </a:p>
        </p:txBody>
      </p:sp>
    </p:spTree>
    <p:extLst>
      <p:ext uri="{BB962C8B-B14F-4D97-AF65-F5344CB8AC3E}">
        <p14:creationId xmlns:p14="http://schemas.microsoft.com/office/powerpoint/2010/main" val="2282346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163" y="736121"/>
            <a:ext cx="8312727" cy="4205047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445075" y="5385990"/>
            <a:ext cx="831272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dirty="0"/>
              <a:t>En vous connectant à l’adresse </a:t>
            </a:r>
            <a:r>
              <a:rPr lang="fr-FR" dirty="0">
                <a:hlinkClick r:id="rId3"/>
              </a:rPr>
              <a:t>https://reperes.cp-ce1.org</a:t>
            </a:r>
            <a:r>
              <a:rPr lang="fr-FR" dirty="0"/>
              <a:t>, vous arrivez sur la page d’accueil du portail. Il vous suffit de renseigner les identifiants « directeur » fournis afin d’accéder à l’étape suivante.</a:t>
            </a:r>
          </a:p>
        </p:txBody>
      </p:sp>
    </p:spTree>
    <p:extLst>
      <p:ext uri="{BB962C8B-B14F-4D97-AF65-F5344CB8AC3E}">
        <p14:creationId xmlns:p14="http://schemas.microsoft.com/office/powerpoint/2010/main" val="2497665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980728"/>
            <a:ext cx="5257800" cy="391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ZoneTexte 4"/>
          <p:cNvSpPr txBox="1"/>
          <p:nvPr/>
        </p:nvSpPr>
        <p:spPr>
          <a:xfrm>
            <a:off x="445075" y="5446965"/>
            <a:ext cx="831272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dirty="0"/>
              <a:t>Une fois connecté(e), vous arrivez sur le tableau de bord synthétisant le pourcentage de progression des saisies des passations prévues dans l’école. Les classes apparaitront telles que saisies dans ONDE.</a:t>
            </a:r>
          </a:p>
          <a:p>
            <a:pPr algn="just"/>
            <a:r>
              <a:rPr lang="fr-FR" dirty="0"/>
              <a:t>Dans cette capture d’écran, les saisies n’ont pas encore commencé.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7DA36F6-8691-6E47-9BCF-6E08AF8D3D80}"/>
              </a:ext>
            </a:extLst>
          </p:cNvPr>
          <p:cNvSpPr/>
          <p:nvPr/>
        </p:nvSpPr>
        <p:spPr>
          <a:xfrm>
            <a:off x="2267744" y="1628800"/>
            <a:ext cx="950444" cy="576064"/>
          </a:xfrm>
          <a:prstGeom prst="rect">
            <a:avLst/>
          </a:prstGeom>
          <a:noFill/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Flèche vers la droite 9">
            <a:extLst>
              <a:ext uri="{FF2B5EF4-FFF2-40B4-BE49-F238E27FC236}">
                <a16:creationId xmlns:a16="http://schemas.microsoft.com/office/drawing/2014/main" id="{F6C2EEB3-71B0-4549-9957-1CF0085791E0}"/>
              </a:ext>
            </a:extLst>
          </p:cNvPr>
          <p:cNvSpPr/>
          <p:nvPr/>
        </p:nvSpPr>
        <p:spPr>
          <a:xfrm>
            <a:off x="1698524" y="1844824"/>
            <a:ext cx="504056" cy="144016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1" name="Connecteur droit 10">
            <a:extLst>
              <a:ext uri="{FF2B5EF4-FFF2-40B4-BE49-F238E27FC236}">
                <a16:creationId xmlns:a16="http://schemas.microsoft.com/office/drawing/2014/main" id="{9BE6F660-0DE4-8D40-945D-3CC8352D59CD}"/>
              </a:ext>
            </a:extLst>
          </p:cNvPr>
          <p:cNvCxnSpPr/>
          <p:nvPr/>
        </p:nvCxnSpPr>
        <p:spPr>
          <a:xfrm>
            <a:off x="6444208" y="6047129"/>
            <a:ext cx="1008112" cy="0"/>
          </a:xfrm>
          <a:prstGeom prst="line">
            <a:avLst/>
          </a:prstGeom>
          <a:ln w="38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>
            <a:extLst>
              <a:ext uri="{FF2B5EF4-FFF2-40B4-BE49-F238E27FC236}">
                <a16:creationId xmlns:a16="http://schemas.microsoft.com/office/drawing/2014/main" id="{9BE6F660-0DE4-8D40-945D-3CC8352D59CD}"/>
              </a:ext>
            </a:extLst>
          </p:cNvPr>
          <p:cNvCxnSpPr/>
          <p:nvPr/>
        </p:nvCxnSpPr>
        <p:spPr>
          <a:xfrm>
            <a:off x="539552" y="6309320"/>
            <a:ext cx="2678636" cy="0"/>
          </a:xfrm>
          <a:prstGeom prst="line">
            <a:avLst/>
          </a:prstGeom>
          <a:ln w="38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8339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4625" y="1053994"/>
            <a:ext cx="5257800" cy="389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ZoneTexte 4"/>
          <p:cNvSpPr txBox="1"/>
          <p:nvPr/>
        </p:nvSpPr>
        <p:spPr>
          <a:xfrm>
            <a:off x="445075" y="5039873"/>
            <a:ext cx="831272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dirty="0"/>
              <a:t>En cliquant sur l’icône d’expansion du menu, vous pouvez naviguer entre 5 écrans :</a:t>
            </a:r>
          </a:p>
          <a:p>
            <a:pPr marL="285750" indent="-285750" algn="just">
              <a:buFontTx/>
              <a:buChar char="-"/>
            </a:pPr>
            <a:r>
              <a:rPr lang="fr-FR" dirty="0"/>
              <a:t>Tableau de bord</a:t>
            </a:r>
          </a:p>
          <a:p>
            <a:pPr marL="285750" indent="-285750" algn="just">
              <a:buFontTx/>
              <a:buChar char="-"/>
            </a:pPr>
            <a:r>
              <a:rPr lang="fr-FR" dirty="0"/>
              <a:t>Association enseignant-classe</a:t>
            </a:r>
          </a:p>
          <a:p>
            <a:pPr marL="285750" indent="-285750" algn="just">
              <a:buFontTx/>
              <a:buChar char="-"/>
            </a:pPr>
            <a:r>
              <a:rPr lang="fr-FR" dirty="0"/>
              <a:t>Classes</a:t>
            </a:r>
          </a:p>
          <a:p>
            <a:pPr marL="285750" indent="-285750" algn="just">
              <a:buFontTx/>
              <a:buChar char="-"/>
            </a:pPr>
            <a:r>
              <a:rPr lang="fr-FR" dirty="0"/>
              <a:t>Elèves</a:t>
            </a:r>
          </a:p>
          <a:p>
            <a:pPr marL="285750" indent="-285750" algn="just">
              <a:buFontTx/>
              <a:buChar char="-"/>
            </a:pPr>
            <a:r>
              <a:rPr lang="fr-FR" dirty="0"/>
              <a:t>Cahiers d’évaluation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1E689568-20B4-8147-A7BC-EE97FED7326F}"/>
              </a:ext>
            </a:extLst>
          </p:cNvPr>
          <p:cNvSpPr/>
          <p:nvPr/>
        </p:nvSpPr>
        <p:spPr>
          <a:xfrm>
            <a:off x="1965372" y="1268760"/>
            <a:ext cx="950444" cy="144016"/>
          </a:xfrm>
          <a:prstGeom prst="rect">
            <a:avLst/>
          </a:prstGeom>
          <a:noFill/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7DA36F6-8691-6E47-9BCF-6E08AF8D3D80}"/>
              </a:ext>
            </a:extLst>
          </p:cNvPr>
          <p:cNvSpPr/>
          <p:nvPr/>
        </p:nvSpPr>
        <p:spPr>
          <a:xfrm>
            <a:off x="1965372" y="1439475"/>
            <a:ext cx="950444" cy="144016"/>
          </a:xfrm>
          <a:prstGeom prst="rect">
            <a:avLst/>
          </a:prstGeom>
          <a:noFill/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3DF6CC6-74D7-2A4F-8AA0-ECDB369C01A4}"/>
              </a:ext>
            </a:extLst>
          </p:cNvPr>
          <p:cNvSpPr/>
          <p:nvPr/>
        </p:nvSpPr>
        <p:spPr>
          <a:xfrm>
            <a:off x="1968920" y="1610190"/>
            <a:ext cx="950444" cy="144016"/>
          </a:xfrm>
          <a:prstGeom prst="rect">
            <a:avLst/>
          </a:prstGeom>
          <a:noFill/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27991EA-5A8E-3B40-96F6-E278F6273273}"/>
              </a:ext>
            </a:extLst>
          </p:cNvPr>
          <p:cNvSpPr/>
          <p:nvPr/>
        </p:nvSpPr>
        <p:spPr>
          <a:xfrm>
            <a:off x="1965372" y="1775408"/>
            <a:ext cx="950444" cy="144016"/>
          </a:xfrm>
          <a:prstGeom prst="rect">
            <a:avLst/>
          </a:prstGeom>
          <a:noFill/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4235DA0-7E6D-1843-A0BD-94770B6574BA}"/>
              </a:ext>
            </a:extLst>
          </p:cNvPr>
          <p:cNvSpPr/>
          <p:nvPr/>
        </p:nvSpPr>
        <p:spPr>
          <a:xfrm>
            <a:off x="1965372" y="1940626"/>
            <a:ext cx="950444" cy="144016"/>
          </a:xfrm>
          <a:prstGeom prst="rect">
            <a:avLst/>
          </a:prstGeom>
          <a:noFill/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Flèche vers la droite 2">
            <a:extLst>
              <a:ext uri="{FF2B5EF4-FFF2-40B4-BE49-F238E27FC236}">
                <a16:creationId xmlns:a16="http://schemas.microsoft.com/office/drawing/2014/main" id="{998BE2BA-B684-B543-A456-304FC2AF35F1}"/>
              </a:ext>
            </a:extLst>
          </p:cNvPr>
          <p:cNvSpPr/>
          <p:nvPr/>
        </p:nvSpPr>
        <p:spPr>
          <a:xfrm>
            <a:off x="1331640" y="1268760"/>
            <a:ext cx="504056" cy="144016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Flèche vers la droite 9">
            <a:extLst>
              <a:ext uri="{FF2B5EF4-FFF2-40B4-BE49-F238E27FC236}">
                <a16:creationId xmlns:a16="http://schemas.microsoft.com/office/drawing/2014/main" id="{F6C2EEB3-71B0-4549-9957-1CF0085791E0}"/>
              </a:ext>
            </a:extLst>
          </p:cNvPr>
          <p:cNvSpPr/>
          <p:nvPr/>
        </p:nvSpPr>
        <p:spPr>
          <a:xfrm>
            <a:off x="1331640" y="1439475"/>
            <a:ext cx="504056" cy="144016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Flèche vers la droite 10">
            <a:extLst>
              <a:ext uri="{FF2B5EF4-FFF2-40B4-BE49-F238E27FC236}">
                <a16:creationId xmlns:a16="http://schemas.microsoft.com/office/drawing/2014/main" id="{1895488C-F4BD-0E48-9D92-8580A68B89B6}"/>
              </a:ext>
            </a:extLst>
          </p:cNvPr>
          <p:cNvSpPr/>
          <p:nvPr/>
        </p:nvSpPr>
        <p:spPr>
          <a:xfrm>
            <a:off x="1331640" y="1610190"/>
            <a:ext cx="504056" cy="144016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Flèche vers la droite 11">
            <a:extLst>
              <a:ext uri="{FF2B5EF4-FFF2-40B4-BE49-F238E27FC236}">
                <a16:creationId xmlns:a16="http://schemas.microsoft.com/office/drawing/2014/main" id="{6E4B4268-92A6-BA46-9E86-09978044C1B3}"/>
              </a:ext>
            </a:extLst>
          </p:cNvPr>
          <p:cNvSpPr/>
          <p:nvPr/>
        </p:nvSpPr>
        <p:spPr>
          <a:xfrm>
            <a:off x="1331640" y="1780905"/>
            <a:ext cx="504056" cy="144016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Flèche vers la droite 12">
            <a:extLst>
              <a:ext uri="{FF2B5EF4-FFF2-40B4-BE49-F238E27FC236}">
                <a16:creationId xmlns:a16="http://schemas.microsoft.com/office/drawing/2014/main" id="{82DB7683-8F14-8943-BFFA-E1842963BA23}"/>
              </a:ext>
            </a:extLst>
          </p:cNvPr>
          <p:cNvSpPr/>
          <p:nvPr/>
        </p:nvSpPr>
        <p:spPr>
          <a:xfrm>
            <a:off x="1331640" y="1951620"/>
            <a:ext cx="504056" cy="144016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5" name="Connecteur droit 14">
            <a:extLst>
              <a:ext uri="{FF2B5EF4-FFF2-40B4-BE49-F238E27FC236}">
                <a16:creationId xmlns:a16="http://schemas.microsoft.com/office/drawing/2014/main" id="{9BE6F660-0DE4-8D40-945D-3CC8352D59CD}"/>
              </a:ext>
            </a:extLst>
          </p:cNvPr>
          <p:cNvCxnSpPr/>
          <p:nvPr/>
        </p:nvCxnSpPr>
        <p:spPr>
          <a:xfrm>
            <a:off x="2051720" y="5373216"/>
            <a:ext cx="2541805" cy="0"/>
          </a:xfrm>
          <a:prstGeom prst="line">
            <a:avLst/>
          </a:prstGeom>
          <a:ln w="38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Ellipse 15">
            <a:extLst>
              <a:ext uri="{FF2B5EF4-FFF2-40B4-BE49-F238E27FC236}">
                <a16:creationId xmlns:a16="http://schemas.microsoft.com/office/drawing/2014/main" id="{BA349ABA-126F-4647-B47B-FC9DE41D9CEF}"/>
              </a:ext>
            </a:extLst>
          </p:cNvPr>
          <p:cNvSpPr/>
          <p:nvPr/>
        </p:nvSpPr>
        <p:spPr>
          <a:xfrm>
            <a:off x="1864530" y="938812"/>
            <a:ext cx="374380" cy="374380"/>
          </a:xfrm>
          <a:prstGeom prst="ellipse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Flèche vers la droite 16">
            <a:extLst>
              <a:ext uri="{FF2B5EF4-FFF2-40B4-BE49-F238E27FC236}">
                <a16:creationId xmlns:a16="http://schemas.microsoft.com/office/drawing/2014/main" id="{16528552-1E6E-7B41-98EC-1F2072C16E98}"/>
              </a:ext>
            </a:extLst>
          </p:cNvPr>
          <p:cNvSpPr/>
          <p:nvPr/>
        </p:nvSpPr>
        <p:spPr>
          <a:xfrm>
            <a:off x="1331640" y="1053994"/>
            <a:ext cx="504056" cy="144016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69090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  <p:bldP spid="2" grpId="0" animBg="1"/>
      <p:bldP spid="2" grpId="1" animBg="1"/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9" grpId="0" animBg="1"/>
      <p:bldP spid="3" grpId="0" animBg="1"/>
      <p:bldP spid="3" grpId="1" animBg="1"/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  <p:bldP spid="13" grpId="0" animBg="1"/>
      <p:bldP spid="16" grpId="0" animBg="1"/>
      <p:bldP spid="16" grpId="1" animBg="1"/>
      <p:bldP spid="17" grpId="0" animBg="1"/>
      <p:bldP spid="17" grpId="1" animBg="1"/>
      <p:bldP spid="17" grpId="2" animBg="1"/>
      <p:bldP spid="17" grpId="3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2063" y="980728"/>
            <a:ext cx="5238750" cy="391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ZoneTexte 4"/>
          <p:cNvSpPr txBox="1"/>
          <p:nvPr/>
        </p:nvSpPr>
        <p:spPr>
          <a:xfrm>
            <a:off x="445075" y="5446965"/>
            <a:ext cx="831272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dirty="0"/>
              <a:t>En choisissant l’onglet « Association Enseignant-Classe », vous allez pouvoir assigner un identifiant dit « enseignant » à une classe, c’est-à-dire que la personne se connectant au portail avec l’identifiant en question aura accès à la saisie des réponses de la classe concernée.</a:t>
            </a:r>
          </a:p>
        </p:txBody>
      </p:sp>
      <p:cxnSp>
        <p:nvCxnSpPr>
          <p:cNvPr id="3" name="Connecteur droit 2">
            <a:extLst>
              <a:ext uri="{FF2B5EF4-FFF2-40B4-BE49-F238E27FC236}">
                <a16:creationId xmlns:a16="http://schemas.microsoft.com/office/drawing/2014/main" id="{60A79863-7C2B-6842-8EE6-24FBF8C0AAF4}"/>
              </a:ext>
            </a:extLst>
          </p:cNvPr>
          <p:cNvCxnSpPr>
            <a:cxnSpLocks/>
          </p:cNvCxnSpPr>
          <p:nvPr/>
        </p:nvCxnSpPr>
        <p:spPr>
          <a:xfrm>
            <a:off x="2771800" y="5733256"/>
            <a:ext cx="2952328" cy="0"/>
          </a:xfrm>
          <a:prstGeom prst="line">
            <a:avLst/>
          </a:prstGeom>
          <a:ln w="38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Ellipse 7">
            <a:extLst>
              <a:ext uri="{FF2B5EF4-FFF2-40B4-BE49-F238E27FC236}">
                <a16:creationId xmlns:a16="http://schemas.microsoft.com/office/drawing/2014/main" id="{A8C42E94-DA1B-B940-9744-1095F9E24598}"/>
              </a:ext>
            </a:extLst>
          </p:cNvPr>
          <p:cNvSpPr/>
          <p:nvPr/>
        </p:nvSpPr>
        <p:spPr>
          <a:xfrm>
            <a:off x="1907704" y="1340768"/>
            <a:ext cx="288032" cy="288032"/>
          </a:xfrm>
          <a:prstGeom prst="ellipse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Flèche vers la droite 8">
            <a:extLst>
              <a:ext uri="{FF2B5EF4-FFF2-40B4-BE49-F238E27FC236}">
                <a16:creationId xmlns:a16="http://schemas.microsoft.com/office/drawing/2014/main" id="{3C39E35F-DD69-2E4C-8F8F-4F0F2AA3D501}"/>
              </a:ext>
            </a:extLst>
          </p:cNvPr>
          <p:cNvSpPr/>
          <p:nvPr/>
        </p:nvSpPr>
        <p:spPr>
          <a:xfrm>
            <a:off x="1518830" y="1376772"/>
            <a:ext cx="360040" cy="216024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ZoneTexte 1"/>
          <p:cNvSpPr txBox="1"/>
          <p:nvPr/>
        </p:nvSpPr>
        <p:spPr>
          <a:xfrm>
            <a:off x="368823" y="2148687"/>
            <a:ext cx="1682897" cy="307777"/>
          </a:xfrm>
          <a:prstGeom prst="rect">
            <a:avLst/>
          </a:prstGeom>
          <a:noFill/>
          <a:ln w="25400">
            <a:solidFill>
              <a:schemeClr val="accent6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fr-FR" sz="1400" dirty="0"/>
              <a:t>Identifiants transmis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4573930" y="2204736"/>
            <a:ext cx="2485809" cy="307777"/>
          </a:xfrm>
          <a:prstGeom prst="rect">
            <a:avLst/>
          </a:prstGeom>
          <a:noFill/>
          <a:ln w="25400">
            <a:solidFill>
              <a:schemeClr val="accent6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fr-FR" sz="1400" dirty="0"/>
              <a:t>Classes renseignées dans ONDE</a:t>
            </a:r>
          </a:p>
        </p:txBody>
      </p:sp>
      <p:sp>
        <p:nvSpPr>
          <p:cNvPr id="12" name="Flèche vers la droite 8">
            <a:extLst>
              <a:ext uri="{FF2B5EF4-FFF2-40B4-BE49-F238E27FC236}">
                <a16:creationId xmlns:a16="http://schemas.microsoft.com/office/drawing/2014/main" id="{3C39E35F-DD69-2E4C-8F8F-4F0F2AA3D501}"/>
              </a:ext>
            </a:extLst>
          </p:cNvPr>
          <p:cNvSpPr/>
          <p:nvPr/>
        </p:nvSpPr>
        <p:spPr>
          <a:xfrm rot="18352724">
            <a:off x="2076057" y="2048979"/>
            <a:ext cx="360040" cy="216024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Flèche vers la droite 8">
            <a:extLst>
              <a:ext uri="{FF2B5EF4-FFF2-40B4-BE49-F238E27FC236}">
                <a16:creationId xmlns:a16="http://schemas.microsoft.com/office/drawing/2014/main" id="{3C39E35F-DD69-2E4C-8F8F-4F0F2AA3D501}"/>
              </a:ext>
            </a:extLst>
          </p:cNvPr>
          <p:cNvSpPr/>
          <p:nvPr/>
        </p:nvSpPr>
        <p:spPr>
          <a:xfrm rot="14340854">
            <a:off x="4208633" y="2040675"/>
            <a:ext cx="360040" cy="216024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3867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2" grpId="0" animBg="1"/>
      <p:bldP spid="10" grpId="0" animBg="1"/>
      <p:bldP spid="12" grpId="0" animBg="1"/>
      <p:bldP spid="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7546" y="1052736"/>
            <a:ext cx="5238750" cy="3905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ZoneTexte 4"/>
          <p:cNvSpPr txBox="1"/>
          <p:nvPr/>
        </p:nvSpPr>
        <p:spPr>
          <a:xfrm>
            <a:off x="445075" y="5446965"/>
            <a:ext cx="83127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dirty="0"/>
              <a:t>En cliquant sur le bouton « Ajouter une association Enseignant-Classe », vous allez être redirigé(e) vers l’écran de gestion de ces associations.</a:t>
            </a:r>
          </a:p>
        </p:txBody>
      </p:sp>
      <p:cxnSp>
        <p:nvCxnSpPr>
          <p:cNvPr id="7" name="Connecteur droit 6">
            <a:extLst>
              <a:ext uri="{FF2B5EF4-FFF2-40B4-BE49-F238E27FC236}">
                <a16:creationId xmlns:a16="http://schemas.microsoft.com/office/drawing/2014/main" id="{D8B426A2-7357-8E47-A840-6141A25E2868}"/>
              </a:ext>
            </a:extLst>
          </p:cNvPr>
          <p:cNvCxnSpPr>
            <a:cxnSpLocks/>
          </p:cNvCxnSpPr>
          <p:nvPr/>
        </p:nvCxnSpPr>
        <p:spPr>
          <a:xfrm>
            <a:off x="3131840" y="5805264"/>
            <a:ext cx="3888432" cy="0"/>
          </a:xfrm>
          <a:prstGeom prst="line">
            <a:avLst/>
          </a:prstGeom>
          <a:ln w="38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Flèche vers la droite 9">
            <a:extLst>
              <a:ext uri="{FF2B5EF4-FFF2-40B4-BE49-F238E27FC236}">
                <a16:creationId xmlns:a16="http://schemas.microsoft.com/office/drawing/2014/main" id="{E87D43A9-0A4A-084C-B891-BC3041CD1699}"/>
              </a:ext>
            </a:extLst>
          </p:cNvPr>
          <p:cNvSpPr/>
          <p:nvPr/>
        </p:nvSpPr>
        <p:spPr>
          <a:xfrm rot="10800000">
            <a:off x="7308304" y="1268760"/>
            <a:ext cx="360040" cy="216024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7DA36F6-8691-6E47-9BCF-6E08AF8D3D80}"/>
              </a:ext>
            </a:extLst>
          </p:cNvPr>
          <p:cNvSpPr/>
          <p:nvPr/>
        </p:nvSpPr>
        <p:spPr>
          <a:xfrm>
            <a:off x="5868143" y="1268760"/>
            <a:ext cx="1353535" cy="216024"/>
          </a:xfrm>
          <a:prstGeom prst="rect">
            <a:avLst/>
          </a:prstGeom>
          <a:noFill/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27024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0" grpId="0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445075" y="5446965"/>
            <a:ext cx="831272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dirty="0"/>
              <a:t>Par exemple, l’enseignant ayant l’identifiant « teacher_3 » pourra accéder à la classe dénommée « Classe de M. Dupont ». Il est aussi possible d’assigner plusieurs identifiants à une même classe afin de permettre la saisie de réponses des élèves par plusieurs personnes.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9079" y="1052736"/>
            <a:ext cx="5229225" cy="392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87558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445075" y="5446965"/>
            <a:ext cx="83127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dirty="0"/>
              <a:t>Ici, l’identifiant « teacher_3 » peut saisir les réponses des élèves </a:t>
            </a:r>
          </a:p>
          <a:p>
            <a:pPr algn="just"/>
            <a:r>
              <a:rPr lang="fr-FR" dirty="0"/>
              <a:t>de la « Classe de Mme Durant » et de ceux de la « Classe de M. Dupont ».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2063" y="1196752"/>
            <a:ext cx="5238750" cy="392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77DA36F6-8691-6E47-9BCF-6E08AF8D3D80}"/>
              </a:ext>
            </a:extLst>
          </p:cNvPr>
          <p:cNvSpPr/>
          <p:nvPr/>
        </p:nvSpPr>
        <p:spPr>
          <a:xfrm>
            <a:off x="2195736" y="1772816"/>
            <a:ext cx="432048" cy="360040"/>
          </a:xfrm>
          <a:prstGeom prst="rect">
            <a:avLst/>
          </a:prstGeom>
          <a:noFill/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Flèche vers la droite 8">
            <a:extLst>
              <a:ext uri="{FF2B5EF4-FFF2-40B4-BE49-F238E27FC236}">
                <a16:creationId xmlns:a16="http://schemas.microsoft.com/office/drawing/2014/main" id="{3C39E35F-DD69-2E4C-8F8F-4F0F2AA3D501}"/>
              </a:ext>
            </a:extLst>
          </p:cNvPr>
          <p:cNvSpPr/>
          <p:nvPr/>
        </p:nvSpPr>
        <p:spPr>
          <a:xfrm>
            <a:off x="1713242" y="1844824"/>
            <a:ext cx="360040" cy="216024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Flèche vers la droite 8">
            <a:extLst>
              <a:ext uri="{FF2B5EF4-FFF2-40B4-BE49-F238E27FC236}">
                <a16:creationId xmlns:a16="http://schemas.microsoft.com/office/drawing/2014/main" id="{3C39E35F-DD69-2E4C-8F8F-4F0F2AA3D501}"/>
              </a:ext>
            </a:extLst>
          </p:cNvPr>
          <p:cNvSpPr/>
          <p:nvPr/>
        </p:nvSpPr>
        <p:spPr>
          <a:xfrm rot="16200000">
            <a:off x="4186994" y="2348880"/>
            <a:ext cx="360040" cy="216024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7DA36F6-8691-6E47-9BCF-6E08AF8D3D80}"/>
              </a:ext>
            </a:extLst>
          </p:cNvPr>
          <p:cNvSpPr/>
          <p:nvPr/>
        </p:nvSpPr>
        <p:spPr>
          <a:xfrm>
            <a:off x="3952570" y="1844824"/>
            <a:ext cx="828888" cy="288032"/>
          </a:xfrm>
          <a:prstGeom prst="rect">
            <a:avLst/>
          </a:prstGeom>
          <a:noFill/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0" name="Connecteur droit 9">
            <a:extLst>
              <a:ext uri="{FF2B5EF4-FFF2-40B4-BE49-F238E27FC236}">
                <a16:creationId xmlns:a16="http://schemas.microsoft.com/office/drawing/2014/main" id="{60A79863-7C2B-6842-8EE6-24FBF8C0AAF4}"/>
              </a:ext>
            </a:extLst>
          </p:cNvPr>
          <p:cNvCxnSpPr>
            <a:cxnSpLocks/>
          </p:cNvCxnSpPr>
          <p:nvPr/>
        </p:nvCxnSpPr>
        <p:spPr>
          <a:xfrm>
            <a:off x="827584" y="5746432"/>
            <a:ext cx="2448272" cy="0"/>
          </a:xfrm>
          <a:prstGeom prst="line">
            <a:avLst/>
          </a:prstGeom>
          <a:ln w="38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10">
            <a:extLst>
              <a:ext uri="{FF2B5EF4-FFF2-40B4-BE49-F238E27FC236}">
                <a16:creationId xmlns:a16="http://schemas.microsoft.com/office/drawing/2014/main" id="{60A79863-7C2B-6842-8EE6-24FBF8C0AAF4}"/>
              </a:ext>
            </a:extLst>
          </p:cNvPr>
          <p:cNvCxnSpPr>
            <a:cxnSpLocks/>
          </p:cNvCxnSpPr>
          <p:nvPr/>
        </p:nvCxnSpPr>
        <p:spPr>
          <a:xfrm>
            <a:off x="1187624" y="6093296"/>
            <a:ext cx="2160240" cy="0"/>
          </a:xfrm>
          <a:prstGeom prst="line">
            <a:avLst/>
          </a:prstGeom>
          <a:ln w="38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14">
            <a:extLst>
              <a:ext uri="{FF2B5EF4-FFF2-40B4-BE49-F238E27FC236}">
                <a16:creationId xmlns:a16="http://schemas.microsoft.com/office/drawing/2014/main" id="{60A79863-7C2B-6842-8EE6-24FBF8C0AAF4}"/>
              </a:ext>
            </a:extLst>
          </p:cNvPr>
          <p:cNvCxnSpPr>
            <a:cxnSpLocks/>
          </p:cNvCxnSpPr>
          <p:nvPr/>
        </p:nvCxnSpPr>
        <p:spPr>
          <a:xfrm>
            <a:off x="5220072" y="6093296"/>
            <a:ext cx="2000741" cy="0"/>
          </a:xfrm>
          <a:prstGeom prst="line">
            <a:avLst/>
          </a:prstGeom>
          <a:ln w="38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12936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9386" y="980728"/>
            <a:ext cx="5248275" cy="3905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ZoneTexte 4"/>
          <p:cNvSpPr txBox="1"/>
          <p:nvPr/>
        </p:nvSpPr>
        <p:spPr>
          <a:xfrm>
            <a:off x="437161" y="5013176"/>
            <a:ext cx="831272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dirty="0"/>
              <a:t>Dans l’onglet « Classes », vous trouverez un récapitulatif des classes de l’école concernées par l’évaluation :</a:t>
            </a:r>
          </a:p>
          <a:p>
            <a:pPr marL="285750" indent="-285750" algn="just">
              <a:buFontTx/>
              <a:buChar char="-"/>
            </a:pPr>
            <a:r>
              <a:rPr lang="fr-FR" dirty="0"/>
              <a:t>Nom (tel que renseigné dans ONDE)</a:t>
            </a:r>
          </a:p>
          <a:p>
            <a:pPr marL="285750" indent="-285750" algn="just">
              <a:buFontTx/>
              <a:buChar char="-"/>
            </a:pPr>
            <a:r>
              <a:rPr lang="fr-FR" dirty="0"/>
              <a:t>Niveau</a:t>
            </a:r>
          </a:p>
          <a:p>
            <a:pPr marL="285750" indent="-285750" algn="just">
              <a:buFontTx/>
              <a:buChar char="-"/>
            </a:pPr>
            <a:r>
              <a:rPr lang="fr-FR" dirty="0"/>
              <a:t>Nombre d’élèves</a:t>
            </a:r>
          </a:p>
          <a:p>
            <a:pPr algn="just"/>
            <a:r>
              <a:rPr lang="fr-FR" dirty="0"/>
              <a:t>Vous avez la possibilité d’ajouter une classe manuellement.</a:t>
            </a:r>
          </a:p>
        </p:txBody>
      </p:sp>
      <p:cxnSp>
        <p:nvCxnSpPr>
          <p:cNvPr id="3" name="Connecteur droit 2">
            <a:extLst>
              <a:ext uri="{FF2B5EF4-FFF2-40B4-BE49-F238E27FC236}">
                <a16:creationId xmlns:a16="http://schemas.microsoft.com/office/drawing/2014/main" id="{697F15C0-D7F3-D34D-B387-0653309FCC25}"/>
              </a:ext>
            </a:extLst>
          </p:cNvPr>
          <p:cNvCxnSpPr/>
          <p:nvPr/>
        </p:nvCxnSpPr>
        <p:spPr>
          <a:xfrm>
            <a:off x="1115616" y="5301208"/>
            <a:ext cx="1944216" cy="0"/>
          </a:xfrm>
          <a:prstGeom prst="line">
            <a:avLst/>
          </a:prstGeom>
          <a:ln w="38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Ellipse 5">
            <a:extLst>
              <a:ext uri="{FF2B5EF4-FFF2-40B4-BE49-F238E27FC236}">
                <a16:creationId xmlns:a16="http://schemas.microsoft.com/office/drawing/2014/main" id="{5C6139EA-396D-D646-BB1E-2CD8944AEDCD}"/>
              </a:ext>
            </a:extLst>
          </p:cNvPr>
          <p:cNvSpPr/>
          <p:nvPr/>
        </p:nvSpPr>
        <p:spPr>
          <a:xfrm>
            <a:off x="1907704" y="1484784"/>
            <a:ext cx="288032" cy="288032"/>
          </a:xfrm>
          <a:prstGeom prst="ellipse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Flèche vers la droite 6">
            <a:extLst>
              <a:ext uri="{FF2B5EF4-FFF2-40B4-BE49-F238E27FC236}">
                <a16:creationId xmlns:a16="http://schemas.microsoft.com/office/drawing/2014/main" id="{5E938154-354E-3147-9BFC-42AF1548238F}"/>
              </a:ext>
            </a:extLst>
          </p:cNvPr>
          <p:cNvSpPr/>
          <p:nvPr/>
        </p:nvSpPr>
        <p:spPr>
          <a:xfrm>
            <a:off x="1396478" y="1556792"/>
            <a:ext cx="360040" cy="288032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/>
              <a:t> </a:t>
            </a:r>
          </a:p>
        </p:txBody>
      </p:sp>
      <p:sp>
        <p:nvSpPr>
          <p:cNvPr id="10" name="Rectangle 9"/>
          <p:cNvSpPr/>
          <p:nvPr/>
        </p:nvSpPr>
        <p:spPr>
          <a:xfrm>
            <a:off x="6444207" y="1124744"/>
            <a:ext cx="777471" cy="288032"/>
          </a:xfrm>
          <a:prstGeom prst="rect">
            <a:avLst/>
          </a:prstGeom>
          <a:noFill/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Flèche vers le haut 10"/>
          <p:cNvSpPr/>
          <p:nvPr/>
        </p:nvSpPr>
        <p:spPr>
          <a:xfrm rot="16200000">
            <a:off x="7328395" y="1071660"/>
            <a:ext cx="253872" cy="360040"/>
          </a:xfrm>
          <a:prstGeom prst="upArrow">
            <a:avLst/>
          </a:prstGeom>
          <a:solidFill>
            <a:schemeClr val="accent6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2" name="Connecteur droit 11">
            <a:extLst>
              <a:ext uri="{FF2B5EF4-FFF2-40B4-BE49-F238E27FC236}">
                <a16:creationId xmlns:a16="http://schemas.microsoft.com/office/drawing/2014/main" id="{697F15C0-D7F3-D34D-B387-0653309FCC25}"/>
              </a:ext>
            </a:extLst>
          </p:cNvPr>
          <p:cNvCxnSpPr/>
          <p:nvPr/>
        </p:nvCxnSpPr>
        <p:spPr>
          <a:xfrm>
            <a:off x="2843808" y="6669360"/>
            <a:ext cx="1749717" cy="0"/>
          </a:xfrm>
          <a:prstGeom prst="line">
            <a:avLst/>
          </a:prstGeom>
          <a:ln w="38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67684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7" grpId="0" animBg="1"/>
      <p:bldP spid="10" grpId="0" animBg="1"/>
      <p:bldP spid="11" grpId="0" animBg="1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600</TotalTime>
  <Words>184</Words>
  <Application>Microsoft Office PowerPoint</Application>
  <PresentationFormat>Affichage à l'écran (4:3)</PresentationFormat>
  <Paragraphs>36</Paragraphs>
  <Slides>13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17" baseType="lpstr">
      <vt:lpstr>Agency FB</vt:lpstr>
      <vt:lpstr>Arial</vt:lpstr>
      <vt:lpstr>Calibri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Il est possible d’ajouter une classe manuellement, mais elle sera alors complètement indépendante de ONDE.   Nous vous conseillons de mettre à jour ONDE puis d’attendre le lendemain afin que les modifications soient prises en compte.</vt:lpstr>
      <vt:lpstr>Présentation PowerPoint</vt:lpstr>
      <vt:lpstr>Présentation PowerPoint</vt:lpstr>
      <vt:lpstr>Présentation PowerPoint</vt:lpstr>
    </vt:vector>
  </TitlesOfParts>
  <Company>Ministere de l'Education Nationale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Guillaume Rue</dc:creator>
  <cp:lastModifiedBy>William Michel</cp:lastModifiedBy>
  <cp:revision>55</cp:revision>
  <dcterms:created xsi:type="dcterms:W3CDTF">2018-09-04T13:41:06Z</dcterms:created>
  <dcterms:modified xsi:type="dcterms:W3CDTF">2018-09-22T16:01:06Z</dcterms:modified>
</cp:coreProperties>
</file>